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57" r:id="rId3"/>
    <p:sldId id="258" r:id="rId4"/>
    <p:sldId id="259" r:id="rId5"/>
    <p:sldId id="260" r:id="rId6"/>
    <p:sldId id="261" r:id="rId7"/>
    <p:sldId id="270" r:id="rId8"/>
    <p:sldId id="271" r:id="rId9"/>
    <p:sldId id="272" r:id="rId10"/>
    <p:sldId id="273" r:id="rId11"/>
    <p:sldId id="274" r:id="rId12"/>
    <p:sldId id="275" r:id="rId13"/>
    <p:sldId id="276" r:id="rId14"/>
    <p:sldId id="277" r:id="rId15"/>
    <p:sldId id="278" r:id="rId16"/>
    <p:sldId id="279" r:id="rId17"/>
    <p:sldId id="280" r:id="rId18"/>
    <p:sldId id="284" r:id="rId19"/>
    <p:sldId id="282" r:id="rId20"/>
    <p:sldId id="283" r:id="rId21"/>
    <p:sldId id="281" r:id="rId22"/>
    <p:sldId id="285"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660"/>
  </p:normalViewPr>
  <p:slideViewPr>
    <p:cSldViewPr snapToGrid="0">
      <p:cViewPr varScale="1">
        <p:scale>
          <a:sx n="113" d="100"/>
          <a:sy n="113" d="100"/>
        </p:scale>
        <p:origin x="84" y="102"/>
      </p:cViewPr>
      <p:guideLst/>
    </p:cSldViewPr>
  </p:slideViewPr>
  <p:notesTextViewPr>
    <p:cViewPr>
      <p:scale>
        <a:sx n="1" d="1"/>
        <a:sy n="1" d="1"/>
      </p:scale>
      <p:origin x="0" y="0"/>
    </p:cViewPr>
  </p:notesTextViewPr>
  <p:notesViewPr>
    <p:cSldViewPr snapToGrid="0" showGuides="1">
      <p:cViewPr varScale="1">
        <p:scale>
          <a:sx n="95" d="100"/>
          <a:sy n="95" d="100"/>
        </p:scale>
        <p:origin x="272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4/5/2017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‹N°›</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4/5/2017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‹N°›</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79A3335-6331-4872-A8B7-ECD55539F4D0}"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‹N°›</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Dos imágenes con títulos">
    <p:spTree>
      <p:nvGrpSpPr>
        <p:cNvPr id="1" name=""/>
        <p:cNvGrpSpPr/>
        <p:nvPr/>
      </p:nvGrpSpPr>
      <p:grpSpPr>
        <a:xfrm>
          <a:off x="0" y="0"/>
          <a:ext cx="0" cy="0"/>
          <a:chOff x="0" y="0"/>
          <a:chExt cx="0" cy="0"/>
        </a:xfrm>
      </p:grpSpPr>
      <p:sp>
        <p:nvSpPr>
          <p:cNvPr id="9" name="Rectangle 8"/>
          <p:cNvSpPr/>
          <p:nvPr/>
        </p:nvSpPr>
        <p:spPr>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s-ES" smtClean="0"/>
              <a:t>Haga clic para modificar el estilo de título del patrón</a:t>
            </a:r>
            <a:endParaRPr lang="en-US"/>
          </a:p>
        </p:txBody>
      </p:sp>
      <p:sp>
        <p:nvSpPr>
          <p:cNvPr id="4" name="Text Placeholder 3"/>
          <p:cNvSpPr>
            <a:spLocks noGrp="1"/>
          </p:cNvSpPr>
          <p:nvPr>
            <p:ph type="body" sz="half" idx="2"/>
          </p:nvPr>
        </p:nvSpPr>
        <p:spPr>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79A3335-6331-4872-A8B7-ECD55539F4D0}"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‹N°›</a:t>
            </a:fld>
            <a:endParaRPr lang="en-US"/>
          </a:p>
        </p:txBody>
      </p:sp>
      <p:sp>
        <p:nvSpPr>
          <p:cNvPr id="10" name="Rectangle 9"/>
          <p:cNvSpPr/>
          <p:nvPr/>
        </p:nvSpPr>
        <p:spPr>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3"/>
          <p:cNvSpPr>
            <a:spLocks noGrp="1"/>
          </p:cNvSpPr>
          <p:nvPr>
            <p:ph type="body" sz="half" idx="14"/>
          </p:nvPr>
        </p:nvSpPr>
        <p:spPr>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3" name="Picture Placeholder 2"/>
          <p:cNvSpPr>
            <a:spLocks noGrp="1"/>
          </p:cNvSpPr>
          <p:nvPr>
            <p:ph type="pic" idx="1"/>
          </p:nvPr>
        </p:nvSpPr>
        <p:spPr>
          <a:xfrm>
            <a:off x="12954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8" name="Picture Placeholder 2"/>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79A3335-6331-4872-A8B7-ECD55539F4D0}"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‹N°›</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79A3335-6331-4872-A8B7-ECD55539F4D0}"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‹N°›</a:t>
            </a:fld>
            <a:endParaRPr lang="en-US"/>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79A3335-6331-4872-A8B7-ECD55539F4D0}"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‹N°›</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apositiva de título con imagen">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a:p>
        </p:txBody>
      </p:sp>
      <p:sp>
        <p:nvSpPr>
          <p:cNvPr id="15" name="Picture Placeholder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s-ES" smtClean="0"/>
              <a:t>Haga clic en el icono para agregar una imagen</a:t>
            </a:r>
            <a:endParaRPr lang="en-US"/>
          </a:p>
        </p:txBody>
      </p:sp>
      <p:sp>
        <p:nvSpPr>
          <p:cNvPr id="16"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14400">
              <a:buNone/>
            </a:pPr>
            <a:r>
              <a:rPr sz="1200" b="1" i="1">
                <a:latin typeface="Arial"/>
                <a:ea typeface="+mn-ea"/>
                <a:cs typeface="Arial"/>
              </a:rPr>
              <a:t>NOTA:</a:t>
            </a:r>
          </a:p>
          <a:p>
            <a:pPr algn="l" defTabSz="914400">
              <a:buNone/>
            </a:pPr>
            <a:r>
              <a:rPr sz="1200" b="0" i="1">
                <a:latin typeface="Arial"/>
                <a:ea typeface="+mn-ea"/>
                <a:cs typeface="Arial"/>
              </a:rPr>
              <a:t>Para cambiar la imagen de esta dispositiva, seleccione la imagen y elimínela. A continuación haga clic en el icono Imágenes  en el marcador de posición e inserte su imagen.</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Date Placeholder 4"/>
          <p:cNvSpPr>
            <a:spLocks noGrp="1"/>
          </p:cNvSpPr>
          <p:nvPr>
            <p:ph type="dt" sz="half" idx="10"/>
          </p:nvPr>
        </p:nvSpPr>
        <p:spPr/>
        <p:txBody>
          <a:bodyPr/>
          <a:lstStyle/>
          <a:p>
            <a:fld id="{A79A3335-6331-4872-A8B7-ECD55539F4D0}"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‹N°›</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s-ES" smtClean="0"/>
              <a:t>Haga clic para modificar el estilo de título del patrón</a:t>
            </a:r>
            <a:endParaRPr lang="en-US"/>
          </a:p>
        </p:txBody>
      </p:sp>
      <p:sp>
        <p:nvSpPr>
          <p:cNvPr id="3" name="Text Placeholder 2"/>
          <p:cNvSpPr>
            <a:spLocks noGrp="1"/>
          </p:cNvSpPr>
          <p:nvPr>
            <p:ph type="body" idx="1"/>
          </p:nvPr>
        </p:nvSpPr>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2705100"/>
            <a:ext cx="4572000" cy="34671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324600" y="2705100"/>
            <a:ext cx="4572000" cy="34671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79A3335-6331-4872-A8B7-ECD55539F4D0}" type="datetimeFigureOut">
              <a:rPr lang="en-US" smtClean="0"/>
              <a:t>4/5/2017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‹N°›</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A79A3335-6331-4872-A8B7-ECD55539F4D0}" type="datetimeFigureOut">
              <a:rPr lang="en-US" smtClean="0"/>
              <a:t>4/5/2017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‹N°›</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A3335-6331-4872-A8B7-ECD55539F4D0}" type="datetimeFigureOut">
              <a:rPr lang="en-US" smtClean="0"/>
              <a:t>4/5/2017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‹N°›</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s-ES" smtClean="0"/>
              <a:t>Haga clic para modificar el estilo de título del patrón</a:t>
            </a:r>
            <a:endParaRPr lang="en-US"/>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79A3335-6331-4872-A8B7-ECD55539F4D0}" type="datetimeFigureOut">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‹N°›</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smtClean="0"/>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000">
                <a:solidFill>
                  <a:schemeClr val="tx1"/>
                </a:solidFill>
              </a:defRPr>
            </a:lvl1pPr>
          </a:lstStyle>
          <a:p>
            <a:fld id="{A79A3335-6331-4872-A8B7-ECD55539F4D0}" type="datetimeFigureOut">
              <a:rPr lang="en-US" smtClean="0"/>
              <a:pPr/>
              <a:t>4/5/2017</a:t>
            </a:fld>
            <a:endParaRPr lang="en-US"/>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000">
                <a:solidFill>
                  <a:schemeClr val="tx1"/>
                </a:solidFill>
              </a:defRPr>
            </a:lvl1pPr>
          </a:lstStyle>
          <a:p>
            <a:fld id="{A7F8E3F6-DE14-48B2-B2BC-6FABA9630FB8}" type="slidenum">
              <a:rPr lang="en-US" smtClean="0"/>
              <a:pPr/>
              <a:t>‹N°›</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fr-FR" dirty="0" smtClean="0"/>
              <a:t>Projet</a:t>
            </a:r>
            <a:r>
              <a:rPr lang="es-ES" dirty="0" smtClean="0"/>
              <a:t> </a:t>
            </a:r>
            <a:r>
              <a:rPr lang="fr-FR" dirty="0" smtClean="0"/>
              <a:t>Domotique</a:t>
            </a:r>
            <a:endParaRPr lang="fr-FR" dirty="0"/>
          </a:p>
        </p:txBody>
      </p:sp>
      <p:sp>
        <p:nvSpPr>
          <p:cNvPr id="3" name="Subtítulo 2"/>
          <p:cNvSpPr>
            <a:spLocks noGrp="1"/>
          </p:cNvSpPr>
          <p:nvPr>
            <p:ph type="subTitle" idx="1"/>
          </p:nvPr>
        </p:nvSpPr>
        <p:spPr/>
        <p:txBody>
          <a:bodyPr>
            <a:normAutofit/>
          </a:bodyPr>
          <a:lstStyle/>
          <a:p>
            <a:pPr marL="0" indent="0" algn="l">
              <a:buNone/>
            </a:pPr>
            <a:r>
              <a:rPr lang="es-ES" dirty="0" smtClean="0"/>
              <a:t>Carlos Eduardo Rodríguez Zapata</a:t>
            </a:r>
            <a:endParaRPr lang="es-ES" dirty="0"/>
          </a:p>
        </p:txBody>
      </p:sp>
      <p:pic>
        <p:nvPicPr>
          <p:cNvPr id="5" name="Marcador de posición de imagen 4"/>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743703" y="0"/>
            <a:ext cx="5448297" cy="6857999"/>
          </a:xfrm>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Android</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Ecran</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Code</a:t>
            </a:r>
            <a:endParaRPr lang="fr-FR" dirty="0"/>
          </a:p>
        </p:txBody>
      </p:sp>
      <p:pic>
        <p:nvPicPr>
          <p:cNvPr id="10" name="Marcador de contenido 3"/>
          <p:cNvPicPr>
            <a:picLocks noGrp="1" noChangeAspect="1"/>
          </p:cNvPicPr>
          <p:nvPr>
            <p:ph sz="half" idx="2"/>
          </p:nvPr>
        </p:nvPicPr>
        <p:blipFill rotWithShape="1">
          <a:blip r:embed="rId2"/>
          <a:srcRect l="30108" t="14533" r="45476" b="23561"/>
          <a:stretch/>
        </p:blipFill>
        <p:spPr>
          <a:xfrm>
            <a:off x="2365305" y="2705100"/>
            <a:ext cx="2432190" cy="3467100"/>
          </a:xfrm>
          <a:prstGeom prst="rect">
            <a:avLst/>
          </a:prstGeom>
        </p:spPr>
      </p:pic>
      <p:pic>
        <p:nvPicPr>
          <p:cNvPr id="13" name="Marcador de contenido 8"/>
          <p:cNvPicPr>
            <a:picLocks noGrp="1" noChangeAspect="1"/>
          </p:cNvPicPr>
          <p:nvPr>
            <p:ph sz="quarter" idx="4"/>
          </p:nvPr>
        </p:nvPicPr>
        <p:blipFill rotWithShape="1">
          <a:blip r:embed="rId3"/>
          <a:srcRect l="15953" t="45948" r="57554" b="34648"/>
          <a:stretch/>
        </p:blipFill>
        <p:spPr>
          <a:xfrm>
            <a:off x="6887078" y="3728929"/>
            <a:ext cx="3447044" cy="1419441"/>
          </a:xfrm>
          <a:prstGeom prst="rect">
            <a:avLst/>
          </a:prstGeom>
        </p:spPr>
      </p:pic>
    </p:spTree>
    <p:extLst>
      <p:ext uri="{BB962C8B-B14F-4D97-AF65-F5344CB8AC3E}">
        <p14:creationId xmlns:p14="http://schemas.microsoft.com/office/powerpoint/2010/main" val="137354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Android</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Ecran</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Code</a:t>
            </a:r>
            <a:endParaRPr lang="fr-FR" dirty="0"/>
          </a:p>
        </p:txBody>
      </p:sp>
      <p:pic>
        <p:nvPicPr>
          <p:cNvPr id="11" name="Marcador de contenido 3"/>
          <p:cNvPicPr>
            <a:picLocks noGrp="1" noChangeAspect="1"/>
          </p:cNvPicPr>
          <p:nvPr>
            <p:ph sz="half" idx="2"/>
          </p:nvPr>
        </p:nvPicPr>
        <p:blipFill rotWithShape="1">
          <a:blip r:embed="rId2"/>
          <a:srcRect l="30368" t="14072" r="45216" b="24022"/>
          <a:stretch/>
        </p:blipFill>
        <p:spPr>
          <a:xfrm>
            <a:off x="2365305" y="2705100"/>
            <a:ext cx="2432190" cy="3467100"/>
          </a:xfrm>
          <a:prstGeom prst="rect">
            <a:avLst/>
          </a:prstGeom>
        </p:spPr>
      </p:pic>
      <p:pic>
        <p:nvPicPr>
          <p:cNvPr id="13" name="Marcador de contenido 8"/>
          <p:cNvPicPr>
            <a:picLocks noGrp="1" noChangeAspect="1"/>
          </p:cNvPicPr>
          <p:nvPr>
            <p:ph sz="quarter" idx="4"/>
          </p:nvPr>
        </p:nvPicPr>
        <p:blipFill rotWithShape="1">
          <a:blip r:embed="rId3"/>
          <a:srcRect l="40368" t="26545" r="11580" b="19403"/>
          <a:stretch/>
        </p:blipFill>
        <p:spPr>
          <a:xfrm>
            <a:off x="6324600" y="2992920"/>
            <a:ext cx="4572000" cy="2891459"/>
          </a:xfrm>
          <a:prstGeom prst="rect">
            <a:avLst/>
          </a:prstGeom>
        </p:spPr>
      </p:pic>
    </p:spTree>
    <p:extLst>
      <p:ext uri="{BB962C8B-B14F-4D97-AF65-F5344CB8AC3E}">
        <p14:creationId xmlns:p14="http://schemas.microsoft.com/office/powerpoint/2010/main" val="34651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Android</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Ecran</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Code</a:t>
            </a:r>
            <a:endParaRPr lang="fr-FR" dirty="0"/>
          </a:p>
        </p:txBody>
      </p:sp>
      <p:pic>
        <p:nvPicPr>
          <p:cNvPr id="10" name="Marcador de contenido 3"/>
          <p:cNvPicPr>
            <a:picLocks noGrp="1" noChangeAspect="1"/>
          </p:cNvPicPr>
          <p:nvPr>
            <p:ph sz="half" idx="2"/>
          </p:nvPr>
        </p:nvPicPr>
        <p:blipFill rotWithShape="1">
          <a:blip r:embed="rId2"/>
          <a:srcRect l="30108" t="28392" r="44957" b="9239"/>
          <a:stretch/>
        </p:blipFill>
        <p:spPr>
          <a:xfrm>
            <a:off x="2348674" y="2705100"/>
            <a:ext cx="2465451" cy="3467100"/>
          </a:xfrm>
          <a:prstGeom prst="rect">
            <a:avLst/>
          </a:prstGeom>
        </p:spPr>
      </p:pic>
      <p:pic>
        <p:nvPicPr>
          <p:cNvPr id="13" name="Marcador de contenido 8"/>
          <p:cNvPicPr>
            <a:picLocks noGrp="1" noChangeAspect="1"/>
          </p:cNvPicPr>
          <p:nvPr>
            <p:ph sz="quarter" idx="4"/>
          </p:nvPr>
        </p:nvPicPr>
        <p:blipFill rotWithShape="1">
          <a:blip r:embed="rId3"/>
          <a:srcRect l="16732" t="26545" r="6645" b="21251"/>
          <a:stretch/>
        </p:blipFill>
        <p:spPr>
          <a:xfrm>
            <a:off x="5533525" y="3259977"/>
            <a:ext cx="6154150" cy="2357345"/>
          </a:xfrm>
          <a:prstGeom prst="rect">
            <a:avLst/>
          </a:prstGeom>
        </p:spPr>
      </p:pic>
    </p:spTree>
    <p:extLst>
      <p:ext uri="{BB962C8B-B14F-4D97-AF65-F5344CB8AC3E}">
        <p14:creationId xmlns:p14="http://schemas.microsoft.com/office/powerpoint/2010/main" val="175223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Arduino</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Bibliothèque</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Variables</a:t>
            </a:r>
            <a:endParaRPr lang="fr-FR" dirty="0"/>
          </a:p>
        </p:txBody>
      </p:sp>
      <p:sp>
        <p:nvSpPr>
          <p:cNvPr id="3" name="Marcador de contenido 2"/>
          <p:cNvSpPr>
            <a:spLocks noGrp="1"/>
          </p:cNvSpPr>
          <p:nvPr>
            <p:ph sz="half" idx="2"/>
          </p:nvPr>
        </p:nvSpPr>
        <p:spPr/>
        <p:txBody>
          <a:bodyPr>
            <a:normAutofit/>
          </a:bodyPr>
          <a:lstStyle/>
          <a:p>
            <a:pPr marL="0" indent="0">
              <a:buNone/>
            </a:pPr>
            <a:r>
              <a:rPr lang="fr-FR" dirty="0"/>
              <a:t>#</a:t>
            </a:r>
            <a:r>
              <a:rPr lang="fr-FR" dirty="0" err="1"/>
              <a:t>include</a:t>
            </a:r>
            <a:r>
              <a:rPr lang="fr-FR" dirty="0"/>
              <a:t> &lt;</a:t>
            </a:r>
            <a:r>
              <a:rPr lang="fr-FR" dirty="0" err="1"/>
              <a:t>SoftwareSerial.h</a:t>
            </a:r>
            <a:r>
              <a:rPr lang="fr-FR" dirty="0"/>
              <a:t>&gt;</a:t>
            </a:r>
          </a:p>
          <a:p>
            <a:pPr marL="0" indent="0">
              <a:buNone/>
            </a:pPr>
            <a:r>
              <a:rPr lang="fr-FR" dirty="0" err="1"/>
              <a:t>SoftwareSerial</a:t>
            </a:r>
            <a:r>
              <a:rPr lang="fr-FR" dirty="0"/>
              <a:t> BT1(4, 1);</a:t>
            </a:r>
          </a:p>
          <a:p>
            <a:pPr marL="0" indent="0">
              <a:buNone/>
            </a:pPr>
            <a:r>
              <a:rPr lang="fr-FR" dirty="0" err="1"/>
              <a:t>SoftwareSerial</a:t>
            </a:r>
            <a:r>
              <a:rPr lang="fr-FR" dirty="0"/>
              <a:t> BT2(8, 7);</a:t>
            </a:r>
          </a:p>
        </p:txBody>
      </p:sp>
      <p:sp>
        <p:nvSpPr>
          <p:cNvPr id="4" name="Marcador de contenido 3"/>
          <p:cNvSpPr>
            <a:spLocks noGrp="1"/>
          </p:cNvSpPr>
          <p:nvPr>
            <p:ph sz="quarter" idx="4"/>
          </p:nvPr>
        </p:nvSpPr>
        <p:spPr/>
        <p:txBody>
          <a:bodyPr>
            <a:normAutofit fontScale="85000" lnSpcReduction="20000"/>
          </a:bodyPr>
          <a:lstStyle/>
          <a:p>
            <a:pPr marL="0" indent="0">
              <a:buNone/>
            </a:pPr>
            <a:r>
              <a:rPr lang="fr-FR" dirty="0"/>
              <a:t>char x; //Variable </a:t>
            </a:r>
            <a:r>
              <a:rPr lang="fr-FR" dirty="0" smtClean="0"/>
              <a:t>qui garde le donne </a:t>
            </a:r>
            <a:r>
              <a:rPr lang="fr-FR" dirty="0" err="1" smtClean="0"/>
              <a:t>envoié</a:t>
            </a:r>
            <a:r>
              <a:rPr lang="fr-FR" dirty="0" smtClean="0"/>
              <a:t> depuis le portable</a:t>
            </a:r>
            <a:endParaRPr lang="fr-FR" dirty="0"/>
          </a:p>
          <a:p>
            <a:pPr marL="0" indent="0">
              <a:buNone/>
            </a:pPr>
            <a:r>
              <a:rPr lang="fr-FR" dirty="0" err="1"/>
              <a:t>int</a:t>
            </a:r>
            <a:r>
              <a:rPr lang="fr-FR" dirty="0"/>
              <a:t> </a:t>
            </a:r>
            <a:r>
              <a:rPr lang="fr-FR" dirty="0" err="1"/>
              <a:t>variableT</a:t>
            </a:r>
            <a:r>
              <a:rPr lang="fr-FR" dirty="0"/>
              <a:t>; //</a:t>
            </a:r>
            <a:r>
              <a:rPr lang="fr-FR" dirty="0" err="1"/>
              <a:t>Varaible</a:t>
            </a:r>
            <a:r>
              <a:rPr lang="fr-FR" dirty="0"/>
              <a:t> </a:t>
            </a:r>
            <a:r>
              <a:rPr lang="fr-FR" dirty="0" smtClean="0"/>
              <a:t>à entier</a:t>
            </a:r>
            <a:endParaRPr lang="fr-FR" dirty="0"/>
          </a:p>
          <a:p>
            <a:pPr marL="0" indent="0">
              <a:buNone/>
            </a:pPr>
            <a:r>
              <a:rPr lang="fr-FR" dirty="0" err="1"/>
              <a:t>float</a:t>
            </a:r>
            <a:r>
              <a:rPr lang="fr-FR" dirty="0"/>
              <a:t> </a:t>
            </a:r>
            <a:r>
              <a:rPr lang="fr-FR" dirty="0" err="1"/>
              <a:t>sensor</a:t>
            </a:r>
            <a:r>
              <a:rPr lang="fr-FR" dirty="0"/>
              <a:t> = 0.0;</a:t>
            </a:r>
          </a:p>
          <a:p>
            <a:pPr marL="0" indent="0">
              <a:buNone/>
            </a:pPr>
            <a:r>
              <a:rPr lang="fr-FR" dirty="0" err="1"/>
              <a:t>float</a:t>
            </a:r>
            <a:r>
              <a:rPr lang="fr-FR" dirty="0"/>
              <a:t> volt = 0.0;</a:t>
            </a:r>
          </a:p>
          <a:p>
            <a:pPr marL="0" indent="0">
              <a:buNone/>
            </a:pPr>
            <a:r>
              <a:rPr lang="fr-FR" dirty="0" err="1"/>
              <a:t>float</a:t>
            </a:r>
            <a:r>
              <a:rPr lang="fr-FR" dirty="0"/>
              <a:t> </a:t>
            </a:r>
            <a:r>
              <a:rPr lang="fr-FR" dirty="0" err="1"/>
              <a:t>milivolt</a:t>
            </a:r>
            <a:r>
              <a:rPr lang="fr-FR" dirty="0"/>
              <a:t> = 0.0;</a:t>
            </a:r>
          </a:p>
          <a:p>
            <a:pPr marL="0" indent="0">
              <a:buNone/>
            </a:pPr>
            <a:r>
              <a:rPr lang="fr-FR" dirty="0" err="1"/>
              <a:t>float</a:t>
            </a:r>
            <a:r>
              <a:rPr lang="fr-FR" dirty="0"/>
              <a:t> f = 0.0;</a:t>
            </a:r>
          </a:p>
          <a:p>
            <a:pPr marL="0" indent="0">
              <a:buNone/>
            </a:pPr>
            <a:r>
              <a:rPr lang="fr-FR" dirty="0" err="1"/>
              <a:t>float</a:t>
            </a:r>
            <a:r>
              <a:rPr lang="fr-FR" dirty="0"/>
              <a:t> c = 0.0; //Variable de </a:t>
            </a:r>
            <a:r>
              <a:rPr lang="fr-FR" dirty="0" smtClean="0"/>
              <a:t>la température en </a:t>
            </a:r>
            <a:r>
              <a:rPr lang="fr-FR" dirty="0" err="1" smtClean="0"/>
              <a:t>celsius</a:t>
            </a:r>
            <a:endParaRPr lang="fr-FR" dirty="0"/>
          </a:p>
        </p:txBody>
      </p:sp>
    </p:spTree>
    <p:extLst>
      <p:ext uri="{BB962C8B-B14F-4D97-AF65-F5344CB8AC3E}">
        <p14:creationId xmlns:p14="http://schemas.microsoft.com/office/powerpoint/2010/main" val="371161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Arduino</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Réglage du BT</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Conditions de démarrage</a:t>
            </a:r>
            <a:endParaRPr lang="fr-FR" dirty="0"/>
          </a:p>
        </p:txBody>
      </p:sp>
      <p:sp>
        <p:nvSpPr>
          <p:cNvPr id="3" name="Marcador de contenido 2"/>
          <p:cNvSpPr>
            <a:spLocks noGrp="1"/>
          </p:cNvSpPr>
          <p:nvPr>
            <p:ph sz="half" idx="2"/>
          </p:nvPr>
        </p:nvSpPr>
        <p:spPr/>
        <p:txBody>
          <a:bodyPr>
            <a:normAutofit/>
          </a:bodyPr>
          <a:lstStyle/>
          <a:p>
            <a:pPr marL="0" indent="0">
              <a:buNone/>
            </a:pPr>
            <a:r>
              <a:rPr lang="fr-FR" dirty="0" err="1"/>
              <a:t>void</a:t>
            </a:r>
            <a:r>
              <a:rPr lang="fr-FR" dirty="0"/>
              <a:t> setup() {</a:t>
            </a:r>
          </a:p>
          <a:p>
            <a:pPr marL="0" indent="0">
              <a:buNone/>
            </a:pPr>
            <a:r>
              <a:rPr lang="fr-FR" dirty="0"/>
              <a:t>  BT1.begin(9600);</a:t>
            </a:r>
          </a:p>
          <a:p>
            <a:pPr marL="0" indent="0">
              <a:buNone/>
            </a:pPr>
            <a:r>
              <a:rPr lang="fr-FR" dirty="0"/>
              <a:t>  BT2.begin(9600);</a:t>
            </a:r>
          </a:p>
          <a:p>
            <a:pPr marL="0" indent="0">
              <a:buNone/>
            </a:pPr>
            <a:r>
              <a:rPr lang="fr-FR" dirty="0"/>
              <a:t>  </a:t>
            </a:r>
            <a:r>
              <a:rPr lang="fr-FR" dirty="0" err="1"/>
              <a:t>Serial.begin</a:t>
            </a:r>
            <a:r>
              <a:rPr lang="fr-FR" dirty="0"/>
              <a:t>(9600);</a:t>
            </a:r>
          </a:p>
          <a:p>
            <a:pPr marL="0" indent="0">
              <a:buNone/>
            </a:pPr>
            <a:r>
              <a:rPr lang="fr-FR" dirty="0"/>
              <a:t>}</a:t>
            </a:r>
          </a:p>
        </p:txBody>
      </p:sp>
      <p:sp>
        <p:nvSpPr>
          <p:cNvPr id="4" name="Marcador de contenido 3"/>
          <p:cNvSpPr>
            <a:spLocks noGrp="1"/>
          </p:cNvSpPr>
          <p:nvPr>
            <p:ph sz="quarter" idx="4"/>
          </p:nvPr>
        </p:nvSpPr>
        <p:spPr/>
        <p:txBody>
          <a:bodyPr>
            <a:normAutofit/>
          </a:bodyPr>
          <a:lstStyle/>
          <a:p>
            <a:pPr marL="0" indent="0">
              <a:buNone/>
            </a:pPr>
            <a:r>
              <a:rPr lang="en-US" dirty="0"/>
              <a:t>void loop() {</a:t>
            </a:r>
          </a:p>
          <a:p>
            <a:pPr marL="0" indent="0">
              <a:buNone/>
            </a:pPr>
            <a:endParaRPr lang="en-US" dirty="0"/>
          </a:p>
          <a:p>
            <a:pPr marL="0" indent="0">
              <a:buNone/>
            </a:pPr>
            <a:r>
              <a:rPr lang="en-US" dirty="0"/>
              <a:t>  while (BT2.available()) {</a:t>
            </a:r>
          </a:p>
          <a:p>
            <a:pPr marL="0" indent="0">
              <a:buNone/>
            </a:pPr>
            <a:endParaRPr lang="en-US" dirty="0"/>
          </a:p>
          <a:p>
            <a:pPr marL="0" indent="0">
              <a:buNone/>
            </a:pPr>
            <a:r>
              <a:rPr lang="en-US" dirty="0"/>
              <a:t>    if (BT2.available()) {</a:t>
            </a:r>
            <a:endParaRPr lang="fr-FR" dirty="0"/>
          </a:p>
        </p:txBody>
      </p:sp>
    </p:spTree>
    <p:extLst>
      <p:ext uri="{BB962C8B-B14F-4D97-AF65-F5344CB8AC3E}">
        <p14:creationId xmlns:p14="http://schemas.microsoft.com/office/powerpoint/2010/main" val="41547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Arduino</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Lecture du capteur LM355 et envoie des données</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Commande de la lampe</a:t>
            </a:r>
            <a:endParaRPr lang="fr-FR" dirty="0"/>
          </a:p>
        </p:txBody>
      </p:sp>
      <p:sp>
        <p:nvSpPr>
          <p:cNvPr id="3" name="Marcador de contenido 2"/>
          <p:cNvSpPr>
            <a:spLocks noGrp="1"/>
          </p:cNvSpPr>
          <p:nvPr>
            <p:ph sz="half" idx="2"/>
          </p:nvPr>
        </p:nvSpPr>
        <p:spPr/>
        <p:txBody>
          <a:bodyPr>
            <a:normAutofit/>
          </a:bodyPr>
          <a:lstStyle/>
          <a:p>
            <a:pPr marL="0" indent="0">
              <a:buNone/>
            </a:pPr>
            <a:r>
              <a:rPr lang="it-IT" dirty="0"/>
              <a:t>sensor = analogRead(A0</a:t>
            </a:r>
            <a:r>
              <a:rPr lang="it-IT" dirty="0" smtClean="0"/>
              <a:t>);</a:t>
            </a:r>
          </a:p>
          <a:p>
            <a:pPr marL="0" indent="0">
              <a:buNone/>
            </a:pPr>
            <a:r>
              <a:rPr lang="it-IT" dirty="0" smtClean="0"/>
              <a:t>volt </a:t>
            </a:r>
            <a:r>
              <a:rPr lang="it-IT" dirty="0"/>
              <a:t>= (5.0 * sensor) / 1024.0;</a:t>
            </a:r>
          </a:p>
          <a:p>
            <a:pPr marL="0" indent="0">
              <a:buNone/>
            </a:pPr>
            <a:r>
              <a:rPr lang="it-IT" dirty="0" smtClean="0"/>
              <a:t>milivolt </a:t>
            </a:r>
            <a:r>
              <a:rPr lang="it-IT" dirty="0"/>
              <a:t>= volt * 100;</a:t>
            </a:r>
          </a:p>
          <a:p>
            <a:pPr marL="0" indent="0">
              <a:buNone/>
            </a:pPr>
            <a:r>
              <a:rPr lang="it-IT" dirty="0" smtClean="0"/>
              <a:t>c </a:t>
            </a:r>
            <a:r>
              <a:rPr lang="it-IT" dirty="0"/>
              <a:t>= milivolt - 273.15</a:t>
            </a:r>
            <a:r>
              <a:rPr lang="it-IT" dirty="0" smtClean="0"/>
              <a:t>;</a:t>
            </a:r>
          </a:p>
          <a:p>
            <a:pPr marL="0" indent="0">
              <a:buNone/>
            </a:pPr>
            <a:r>
              <a:rPr lang="fr-FR" dirty="0"/>
              <a:t>BT2.println(c);</a:t>
            </a:r>
          </a:p>
        </p:txBody>
      </p:sp>
      <p:sp>
        <p:nvSpPr>
          <p:cNvPr id="4" name="Marcador de contenido 3"/>
          <p:cNvSpPr>
            <a:spLocks noGrp="1"/>
          </p:cNvSpPr>
          <p:nvPr>
            <p:ph sz="quarter" idx="4"/>
          </p:nvPr>
        </p:nvSpPr>
        <p:spPr/>
        <p:txBody>
          <a:bodyPr>
            <a:normAutofit lnSpcReduction="10000"/>
          </a:bodyPr>
          <a:lstStyle/>
          <a:p>
            <a:pPr marL="0" indent="0">
              <a:buNone/>
            </a:pPr>
            <a:r>
              <a:rPr lang="en-US" dirty="0" err="1"/>
              <a:t>pinMode</a:t>
            </a:r>
            <a:r>
              <a:rPr lang="en-US" dirty="0"/>
              <a:t>(13, OUTPUT</a:t>
            </a:r>
            <a:r>
              <a:rPr lang="en-US" dirty="0" smtClean="0"/>
              <a:t>);</a:t>
            </a:r>
            <a:br>
              <a:rPr lang="en-US" dirty="0" smtClean="0"/>
            </a:br>
            <a:r>
              <a:rPr lang="en-US" dirty="0" smtClean="0"/>
              <a:t>x </a:t>
            </a:r>
            <a:r>
              <a:rPr lang="en-US" dirty="0"/>
              <a:t>= BT2.read</a:t>
            </a:r>
            <a:r>
              <a:rPr lang="en-US" dirty="0" smtClean="0"/>
              <a:t>();</a:t>
            </a:r>
            <a:br>
              <a:rPr lang="en-US" dirty="0" smtClean="0"/>
            </a:br>
            <a:r>
              <a:rPr lang="en-US" dirty="0" smtClean="0"/>
              <a:t>BT1.println(x);</a:t>
            </a:r>
            <a:br>
              <a:rPr lang="en-US" dirty="0" smtClean="0"/>
            </a:br>
            <a:r>
              <a:rPr lang="en-US" dirty="0" smtClean="0"/>
              <a:t>      </a:t>
            </a:r>
            <a:r>
              <a:rPr lang="en-US" dirty="0"/>
              <a:t>if (x == 'e') </a:t>
            </a:r>
            <a:r>
              <a:rPr lang="en-US" dirty="0" smtClean="0"/>
              <a:t>{</a:t>
            </a:r>
            <a:br>
              <a:rPr lang="en-US" dirty="0" smtClean="0"/>
            </a:br>
            <a:r>
              <a:rPr lang="en-US" dirty="0" smtClean="0"/>
              <a:t>        </a:t>
            </a:r>
            <a:r>
              <a:rPr lang="en-US" dirty="0" err="1"/>
              <a:t>digitalWrite</a:t>
            </a:r>
            <a:r>
              <a:rPr lang="en-US" dirty="0"/>
              <a:t>(13, HIGH</a:t>
            </a:r>
            <a:r>
              <a:rPr lang="en-US" dirty="0" smtClean="0"/>
              <a:t>);</a:t>
            </a:r>
            <a:br>
              <a:rPr lang="en-US" dirty="0" smtClean="0"/>
            </a:br>
            <a:r>
              <a:rPr lang="en-US" dirty="0" smtClean="0"/>
              <a:t>        </a:t>
            </a:r>
            <a:r>
              <a:rPr lang="en-US" dirty="0" err="1"/>
              <a:t>Serial.println</a:t>
            </a:r>
            <a:r>
              <a:rPr lang="en-US" dirty="0"/>
              <a:t>("</a:t>
            </a:r>
            <a:r>
              <a:rPr lang="en-US" dirty="0" err="1"/>
              <a:t>Foco</a:t>
            </a:r>
            <a:r>
              <a:rPr lang="en-US" dirty="0"/>
              <a:t> On</a:t>
            </a:r>
            <a:r>
              <a:rPr lang="en-US" dirty="0" smtClean="0"/>
              <a:t>");</a:t>
            </a:r>
            <a:br>
              <a:rPr lang="en-US" dirty="0" smtClean="0"/>
            </a:br>
            <a:r>
              <a:rPr lang="en-US" dirty="0" smtClean="0"/>
              <a:t>      }</a:t>
            </a:r>
            <a:br>
              <a:rPr lang="en-US" dirty="0" smtClean="0"/>
            </a:br>
            <a:r>
              <a:rPr lang="en-US" dirty="0" smtClean="0"/>
              <a:t>      </a:t>
            </a:r>
            <a:r>
              <a:rPr lang="en-US" dirty="0"/>
              <a:t>if (x == 'a') </a:t>
            </a:r>
            <a:r>
              <a:rPr lang="en-US" dirty="0" smtClean="0"/>
              <a:t>{</a:t>
            </a:r>
            <a:br>
              <a:rPr lang="en-US" dirty="0" smtClean="0"/>
            </a:br>
            <a:r>
              <a:rPr lang="en-US" dirty="0" smtClean="0"/>
              <a:t>        </a:t>
            </a:r>
            <a:r>
              <a:rPr lang="en-US" dirty="0" err="1"/>
              <a:t>digitalWrite</a:t>
            </a:r>
            <a:r>
              <a:rPr lang="en-US" dirty="0"/>
              <a:t>(13, LOW</a:t>
            </a:r>
            <a:r>
              <a:rPr lang="en-US" dirty="0" smtClean="0"/>
              <a:t>);</a:t>
            </a:r>
            <a:br>
              <a:rPr lang="en-US" dirty="0" smtClean="0"/>
            </a:br>
            <a:r>
              <a:rPr lang="en-US" dirty="0" smtClean="0"/>
              <a:t>        </a:t>
            </a:r>
            <a:r>
              <a:rPr lang="en-US" dirty="0" err="1"/>
              <a:t>Serial.println</a:t>
            </a:r>
            <a:r>
              <a:rPr lang="en-US" dirty="0"/>
              <a:t>("</a:t>
            </a:r>
            <a:r>
              <a:rPr lang="en-US" dirty="0" err="1"/>
              <a:t>Foco</a:t>
            </a:r>
            <a:r>
              <a:rPr lang="en-US" dirty="0"/>
              <a:t> Off</a:t>
            </a:r>
            <a:r>
              <a:rPr lang="en-US" dirty="0" smtClean="0"/>
              <a:t>");</a:t>
            </a:r>
            <a:br>
              <a:rPr lang="en-US" dirty="0" smtClean="0"/>
            </a:br>
            <a:r>
              <a:rPr lang="en-US" dirty="0" smtClean="0"/>
              <a:t>      </a:t>
            </a:r>
            <a:r>
              <a:rPr lang="en-US" dirty="0"/>
              <a:t>}</a:t>
            </a:r>
            <a:endParaRPr lang="fr-FR" dirty="0"/>
          </a:p>
        </p:txBody>
      </p:sp>
    </p:spTree>
    <p:extLst>
      <p:ext uri="{BB962C8B-B14F-4D97-AF65-F5344CB8AC3E}">
        <p14:creationId xmlns:p14="http://schemas.microsoft.com/office/powerpoint/2010/main" val="22325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smtClean="0"/>
              <a:t>Programmation Arduino</a:t>
            </a:r>
            <a:endParaRPr lang="fr-FR" dirty="0"/>
          </a:p>
        </p:txBody>
      </p:sp>
      <p:sp>
        <p:nvSpPr>
          <p:cNvPr id="5" name="Marcador de texto 4"/>
          <p:cNvSpPr>
            <a:spLocks noGrp="1"/>
          </p:cNvSpPr>
          <p:nvPr>
            <p:ph type="body" sz="quarter" idx="3"/>
          </p:nvPr>
        </p:nvSpPr>
        <p:spPr>
          <a:xfrm>
            <a:off x="1301352" y="1828800"/>
            <a:ext cx="10051458" cy="847725"/>
          </a:xfrm>
        </p:spPr>
        <p:txBody>
          <a:bodyPr/>
          <a:lstStyle/>
          <a:p>
            <a:r>
              <a:rPr lang="fr-FR" dirty="0" smtClean="0"/>
              <a:t>Lecture du capteur LM355 et envoie des données</a:t>
            </a:r>
            <a:endParaRPr lang="fr-FR" dirty="0"/>
          </a:p>
        </p:txBody>
      </p:sp>
      <p:sp>
        <p:nvSpPr>
          <p:cNvPr id="3" name="Marcador de contenido 2"/>
          <p:cNvSpPr>
            <a:spLocks noGrp="1"/>
          </p:cNvSpPr>
          <p:nvPr>
            <p:ph sz="half" idx="2"/>
          </p:nvPr>
        </p:nvSpPr>
        <p:spPr>
          <a:xfrm>
            <a:off x="1295399" y="2705100"/>
            <a:ext cx="9879281" cy="3467100"/>
          </a:xfrm>
        </p:spPr>
        <p:txBody>
          <a:bodyPr>
            <a:normAutofit/>
          </a:bodyPr>
          <a:lstStyle/>
          <a:p>
            <a:pPr marL="0" indent="0">
              <a:buNone/>
            </a:pPr>
            <a:r>
              <a:rPr lang="fr-FR" dirty="0" err="1" smtClean="0"/>
              <a:t>datorecibido</a:t>
            </a:r>
            <a:r>
              <a:rPr lang="fr-FR" dirty="0" smtClean="0"/>
              <a:t> = String("");</a:t>
            </a:r>
            <a:br>
              <a:rPr lang="fr-FR" dirty="0" smtClean="0"/>
            </a:br>
            <a:r>
              <a:rPr lang="es-MX" dirty="0" err="1" smtClean="0"/>
              <a:t>datorecibido</a:t>
            </a:r>
            <a:r>
              <a:rPr lang="es-MX" dirty="0" smtClean="0"/>
              <a:t> </a:t>
            </a:r>
            <a:r>
              <a:rPr lang="es-MX" dirty="0"/>
              <a:t>= </a:t>
            </a:r>
            <a:r>
              <a:rPr lang="es-MX" dirty="0" err="1"/>
              <a:t>datorecibido</a:t>
            </a:r>
            <a:r>
              <a:rPr lang="es-MX" dirty="0"/>
              <a:t> + </a:t>
            </a:r>
            <a:r>
              <a:rPr lang="es-MX" dirty="0" err="1"/>
              <a:t>char</a:t>
            </a:r>
            <a:r>
              <a:rPr lang="es-MX" dirty="0"/>
              <a:t>(BT2.read()); </a:t>
            </a:r>
            <a:r>
              <a:rPr lang="es-MX" dirty="0" smtClean="0"/>
              <a:t/>
            </a:r>
            <a:br>
              <a:rPr lang="es-MX" dirty="0" smtClean="0"/>
            </a:br>
            <a:r>
              <a:rPr lang="es-MX" dirty="0" smtClean="0"/>
              <a:t>      </a:t>
            </a:r>
            <a:r>
              <a:rPr lang="es-MX" dirty="0" err="1"/>
              <a:t>delay</a:t>
            </a:r>
            <a:r>
              <a:rPr lang="es-MX" dirty="0"/>
              <a:t>(1);                                        </a:t>
            </a:r>
            <a:r>
              <a:rPr lang="es-MX" dirty="0" smtClean="0"/>
              <a:t/>
            </a:r>
            <a:br>
              <a:rPr lang="es-MX" dirty="0" smtClean="0"/>
            </a:br>
            <a:r>
              <a:rPr lang="es-MX" dirty="0" smtClean="0"/>
              <a:t>      </a:t>
            </a:r>
            <a:r>
              <a:rPr lang="es-MX" dirty="0" err="1" smtClean="0"/>
              <a:t>variableT</a:t>
            </a:r>
            <a:r>
              <a:rPr lang="es-MX" dirty="0" smtClean="0"/>
              <a:t> = </a:t>
            </a:r>
            <a:r>
              <a:rPr lang="es-MX" dirty="0" err="1" smtClean="0"/>
              <a:t>datorecibido.toInt</a:t>
            </a:r>
            <a:r>
              <a:rPr lang="es-MX" dirty="0" smtClean="0"/>
              <a:t>(); </a:t>
            </a:r>
            <a:br>
              <a:rPr lang="es-MX" dirty="0" smtClean="0"/>
            </a:br>
            <a:r>
              <a:rPr lang="es-MX" dirty="0" smtClean="0"/>
              <a:t>      valor </a:t>
            </a:r>
            <a:r>
              <a:rPr lang="es-MX" dirty="0"/>
              <a:t>= </a:t>
            </a:r>
            <a:r>
              <a:rPr lang="es-MX" dirty="0" err="1"/>
              <a:t>map</a:t>
            </a:r>
            <a:r>
              <a:rPr lang="es-MX" dirty="0"/>
              <a:t>(</a:t>
            </a:r>
            <a:r>
              <a:rPr lang="es-MX" dirty="0" err="1"/>
              <a:t>variableT</a:t>
            </a:r>
            <a:r>
              <a:rPr lang="es-MX" dirty="0"/>
              <a:t>, -10, 50, 0, 254</a:t>
            </a:r>
            <a:r>
              <a:rPr lang="es-MX" dirty="0" smtClean="0"/>
              <a:t>);</a:t>
            </a:r>
            <a:br>
              <a:rPr lang="es-MX" dirty="0" smtClean="0"/>
            </a:br>
            <a:r>
              <a:rPr lang="es-MX" dirty="0" smtClean="0"/>
              <a:t>      </a:t>
            </a:r>
            <a:r>
              <a:rPr lang="es-MX" dirty="0" err="1"/>
              <a:t>Serial.print</a:t>
            </a:r>
            <a:r>
              <a:rPr lang="es-MX" dirty="0"/>
              <a:t>("ESTA ES LA VARIABLE DEL CEL </a:t>
            </a:r>
            <a:r>
              <a:rPr lang="es-MX" dirty="0" smtClean="0"/>
              <a:t>");</a:t>
            </a:r>
            <a:br>
              <a:rPr lang="es-MX" dirty="0" smtClean="0"/>
            </a:br>
            <a:r>
              <a:rPr lang="es-MX" dirty="0" smtClean="0"/>
              <a:t>      </a:t>
            </a:r>
            <a:r>
              <a:rPr lang="es-MX" dirty="0" err="1"/>
              <a:t>Serial.print</a:t>
            </a:r>
            <a:r>
              <a:rPr lang="es-MX" dirty="0"/>
              <a:t>(</a:t>
            </a:r>
            <a:r>
              <a:rPr lang="es-MX" dirty="0" err="1"/>
              <a:t>variableT</a:t>
            </a:r>
            <a:r>
              <a:rPr lang="es-MX" dirty="0" smtClean="0"/>
              <a:t>);</a:t>
            </a:r>
            <a:br>
              <a:rPr lang="es-MX" dirty="0" smtClean="0"/>
            </a:br>
            <a:r>
              <a:rPr lang="es-MX" dirty="0" smtClean="0"/>
              <a:t>      </a:t>
            </a:r>
            <a:r>
              <a:rPr lang="es-MX" dirty="0" err="1"/>
              <a:t>Serial.print</a:t>
            </a:r>
            <a:r>
              <a:rPr lang="es-MX" dirty="0"/>
              <a:t>(" ESTA ES LA VARIABLE DEL PELTIER </a:t>
            </a:r>
            <a:r>
              <a:rPr lang="es-MX" dirty="0" smtClean="0"/>
              <a:t>");</a:t>
            </a:r>
            <a:br>
              <a:rPr lang="es-MX" dirty="0" smtClean="0"/>
            </a:br>
            <a:r>
              <a:rPr lang="es-MX" dirty="0" smtClean="0"/>
              <a:t>      </a:t>
            </a:r>
            <a:r>
              <a:rPr lang="es-MX" dirty="0" err="1"/>
              <a:t>Serial.println</a:t>
            </a:r>
            <a:r>
              <a:rPr lang="es-MX" dirty="0"/>
              <a:t>(valor</a:t>
            </a:r>
            <a:r>
              <a:rPr lang="es-MX" dirty="0" smtClean="0"/>
              <a:t>);</a:t>
            </a:r>
            <a:br>
              <a:rPr lang="es-MX" dirty="0" smtClean="0"/>
            </a:br>
            <a:r>
              <a:rPr lang="es-MX" dirty="0" smtClean="0"/>
              <a:t>      </a:t>
            </a:r>
            <a:r>
              <a:rPr lang="es-MX" dirty="0"/>
              <a:t>//</a:t>
            </a:r>
            <a:r>
              <a:rPr lang="es-MX" dirty="0" err="1"/>
              <a:t>delay</a:t>
            </a:r>
            <a:r>
              <a:rPr lang="es-MX" dirty="0"/>
              <a:t>(1000); </a:t>
            </a:r>
            <a:endParaRPr lang="fr-FR" dirty="0"/>
          </a:p>
        </p:txBody>
      </p:sp>
    </p:spTree>
    <p:extLst>
      <p:ext uri="{BB962C8B-B14F-4D97-AF65-F5344CB8AC3E}">
        <p14:creationId xmlns:p14="http://schemas.microsoft.com/office/powerpoint/2010/main" val="11080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fr-FR" dirty="0" smtClean="0"/>
              <a:t>Connexion BT</a:t>
            </a:r>
            <a:endParaRPr lang="fr-FR" dirty="0"/>
          </a:p>
        </p:txBody>
      </p:sp>
      <p:pic>
        <p:nvPicPr>
          <p:cNvPr id="3074" name="Picture 2" descr="Résultat de recherche d'images pour &quot;Coneccion bluetooth arduino&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8621" y="1828800"/>
            <a:ext cx="8954757"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24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fr-FR" dirty="0" smtClean="0"/>
              <a:t>Connexion Peltier</a:t>
            </a:r>
            <a:endParaRPr lang="fr-FR" dirty="0"/>
          </a:p>
        </p:txBody>
      </p:sp>
      <p:pic>
        <p:nvPicPr>
          <p:cNvPr id="1026" name="Picture 2" descr="Résultat de recherche d'images pour &quot;puente h l293d con un motor&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33297" y="1828800"/>
            <a:ext cx="492540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4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Connexion LM 355</a:t>
            </a:r>
            <a:endParaRPr lang="fr-FR" dirty="0"/>
          </a:p>
        </p:txBody>
      </p:sp>
      <p:pic>
        <p:nvPicPr>
          <p:cNvPr id="2050" name="Picture 2" descr="Résultat de recherche d'images pour &quot;sensor lm 355&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81858" y="2286498"/>
            <a:ext cx="6028284" cy="403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00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defTabSz="914400">
              <a:lnSpc>
                <a:spcPct val="90000"/>
              </a:lnSpc>
              <a:spcBef>
                <a:spcPts val="0"/>
              </a:spcBef>
              <a:buNone/>
            </a:pPr>
            <a:r>
              <a:rPr lang="fr-FR" dirty="0" smtClean="0"/>
              <a:t>Index</a:t>
            </a:r>
            <a:endParaRPr lang="fr-FR" dirty="0"/>
          </a:p>
        </p:txBody>
      </p:sp>
      <p:sp>
        <p:nvSpPr>
          <p:cNvPr id="3" name="Marcador de posición de contenido 2"/>
          <p:cNvSpPr>
            <a:spLocks noGrp="1"/>
          </p:cNvSpPr>
          <p:nvPr>
            <p:ph idx="1"/>
          </p:nvPr>
        </p:nvSpPr>
        <p:spPr/>
        <p:txBody>
          <a:bodyPr>
            <a:normAutofit fontScale="85000" lnSpcReduction="20000"/>
          </a:bodyPr>
          <a:lstStyle/>
          <a:p>
            <a:pPr marL="274320" indent="-274320" algn="l" defTabSz="914400">
              <a:lnSpc>
                <a:spcPct val="90000"/>
              </a:lnSpc>
              <a:spcBef>
                <a:spcPts val="1800"/>
              </a:spcBef>
              <a:buClr>
                <a:srgbClr val="595959"/>
              </a:buClr>
              <a:buFont typeface="Arial"/>
              <a:buChar char="•"/>
            </a:pPr>
            <a:r>
              <a:rPr lang="fr-FR" dirty="0" smtClean="0">
                <a:solidFill>
                  <a:srgbClr val="595959"/>
                </a:solidFill>
                <a:latin typeface="Book Antiqua"/>
              </a:rPr>
              <a:t>Objectif</a:t>
            </a:r>
          </a:p>
          <a:p>
            <a:pPr marL="274320" indent="-274320" algn="l" defTabSz="914400">
              <a:lnSpc>
                <a:spcPct val="90000"/>
              </a:lnSpc>
              <a:spcBef>
                <a:spcPts val="1800"/>
              </a:spcBef>
              <a:buClr>
                <a:srgbClr val="595959"/>
              </a:buClr>
              <a:buFont typeface="Arial"/>
              <a:buChar char="•"/>
            </a:pPr>
            <a:r>
              <a:rPr lang="fr-FR" sz="2400" b="0" i="0" dirty="0" smtClean="0">
                <a:solidFill>
                  <a:srgbClr val="595959"/>
                </a:solidFill>
                <a:latin typeface="Book Antiqua"/>
              </a:rPr>
              <a:t>Matériel</a:t>
            </a:r>
          </a:p>
          <a:p>
            <a:pPr marL="274320" indent="-274320" algn="l" defTabSz="914400">
              <a:lnSpc>
                <a:spcPct val="90000"/>
              </a:lnSpc>
              <a:spcBef>
                <a:spcPts val="1800"/>
              </a:spcBef>
              <a:buClr>
                <a:srgbClr val="595959"/>
              </a:buClr>
              <a:buFont typeface="Arial"/>
              <a:buChar char="•"/>
            </a:pPr>
            <a:r>
              <a:rPr lang="fr-FR" dirty="0" smtClean="0">
                <a:solidFill>
                  <a:srgbClr val="595959"/>
                </a:solidFill>
                <a:latin typeface="Book Antiqua"/>
              </a:rPr>
              <a:t>Logiciel</a:t>
            </a:r>
            <a:endParaRPr lang="fr-FR" sz="2400" b="0" i="0" dirty="0" smtClean="0">
              <a:solidFill>
                <a:srgbClr val="595959"/>
              </a:solidFill>
              <a:latin typeface="Book Antiqua"/>
            </a:endParaRPr>
          </a:p>
          <a:p>
            <a:pPr marL="274320" indent="-274320" algn="l" defTabSz="914400">
              <a:lnSpc>
                <a:spcPct val="90000"/>
              </a:lnSpc>
              <a:spcBef>
                <a:spcPts val="1800"/>
              </a:spcBef>
              <a:buClr>
                <a:srgbClr val="595959"/>
              </a:buClr>
              <a:buFont typeface="Arial"/>
              <a:buChar char="•"/>
            </a:pPr>
            <a:r>
              <a:rPr lang="fr-FR" dirty="0" smtClean="0">
                <a:solidFill>
                  <a:srgbClr val="595959"/>
                </a:solidFill>
                <a:latin typeface="Book Antiqua"/>
              </a:rPr>
              <a:t>Programmation Android</a:t>
            </a:r>
          </a:p>
          <a:p>
            <a:pPr marL="274320" indent="-274320" algn="l" defTabSz="914400">
              <a:lnSpc>
                <a:spcPct val="90000"/>
              </a:lnSpc>
              <a:spcBef>
                <a:spcPts val="1800"/>
              </a:spcBef>
              <a:buClr>
                <a:srgbClr val="595959"/>
              </a:buClr>
              <a:buFont typeface="Arial"/>
              <a:buChar char="•"/>
            </a:pPr>
            <a:r>
              <a:rPr lang="fr-FR" sz="2400" b="0" i="0" dirty="0" smtClean="0">
                <a:solidFill>
                  <a:srgbClr val="595959"/>
                </a:solidFill>
                <a:latin typeface="Book Antiqua"/>
              </a:rPr>
              <a:t>Programmation Arduino</a:t>
            </a:r>
          </a:p>
          <a:p>
            <a:pPr marL="274320" indent="-274320" algn="l" defTabSz="914400">
              <a:lnSpc>
                <a:spcPct val="90000"/>
              </a:lnSpc>
              <a:spcBef>
                <a:spcPts val="1800"/>
              </a:spcBef>
              <a:buClr>
                <a:srgbClr val="595959"/>
              </a:buClr>
              <a:buFont typeface="Arial"/>
              <a:buChar char="•"/>
            </a:pPr>
            <a:r>
              <a:rPr lang="fr-FR" sz="2400" b="0" i="0" dirty="0" smtClean="0">
                <a:solidFill>
                  <a:srgbClr val="595959"/>
                </a:solidFill>
                <a:latin typeface="Book Antiqua"/>
              </a:rPr>
              <a:t>Connexion Peltier</a:t>
            </a:r>
          </a:p>
          <a:p>
            <a:pPr marL="274320" indent="-274320" algn="l" defTabSz="914400">
              <a:lnSpc>
                <a:spcPct val="90000"/>
              </a:lnSpc>
              <a:spcBef>
                <a:spcPts val="1800"/>
              </a:spcBef>
              <a:buClr>
                <a:srgbClr val="595959"/>
              </a:buClr>
              <a:buFont typeface="Arial"/>
              <a:buChar char="•"/>
            </a:pPr>
            <a:r>
              <a:rPr lang="fr-FR" dirty="0" smtClean="0">
                <a:solidFill>
                  <a:srgbClr val="595959"/>
                </a:solidFill>
                <a:latin typeface="Book Antiqua"/>
              </a:rPr>
              <a:t>Connexion Capteur LM355</a:t>
            </a:r>
          </a:p>
          <a:p>
            <a:pPr marL="274320" indent="-274320" algn="l" defTabSz="914400">
              <a:lnSpc>
                <a:spcPct val="90000"/>
              </a:lnSpc>
              <a:spcBef>
                <a:spcPts val="1800"/>
              </a:spcBef>
              <a:buClr>
                <a:srgbClr val="595959"/>
              </a:buClr>
              <a:buFont typeface="Arial"/>
              <a:buChar char="•"/>
            </a:pPr>
            <a:r>
              <a:rPr lang="fr-FR" dirty="0" smtClean="0">
                <a:solidFill>
                  <a:srgbClr val="595959"/>
                </a:solidFill>
                <a:latin typeface="Book Antiqua"/>
              </a:rPr>
              <a:t>Connexion Bluetooth</a:t>
            </a:r>
          </a:p>
          <a:p>
            <a:pPr marL="274320" indent="-274320" algn="l" defTabSz="914400">
              <a:lnSpc>
                <a:spcPct val="90000"/>
              </a:lnSpc>
              <a:spcBef>
                <a:spcPts val="1800"/>
              </a:spcBef>
              <a:buClr>
                <a:srgbClr val="595959"/>
              </a:buClr>
              <a:buFont typeface="Arial"/>
              <a:buChar char="•"/>
            </a:pPr>
            <a:r>
              <a:rPr lang="fr-FR" sz="2400" b="0" i="0" dirty="0" smtClean="0">
                <a:solidFill>
                  <a:srgbClr val="595959"/>
                </a:solidFill>
                <a:latin typeface="Book Antiqua"/>
              </a:rPr>
              <a:t>Fabrication du boitier Peltier</a:t>
            </a:r>
          </a:p>
          <a:p>
            <a:pPr marL="274320" indent="-274320" algn="l" defTabSz="914400">
              <a:lnSpc>
                <a:spcPct val="90000"/>
              </a:lnSpc>
              <a:spcBef>
                <a:spcPts val="1800"/>
              </a:spcBef>
              <a:buClr>
                <a:srgbClr val="595959"/>
              </a:buClr>
              <a:buFont typeface="Arial"/>
              <a:buChar char="•"/>
            </a:pPr>
            <a:r>
              <a:rPr lang="fr-FR" dirty="0" smtClean="0">
                <a:solidFill>
                  <a:srgbClr val="595959"/>
                </a:solidFill>
                <a:latin typeface="Book Antiqua"/>
              </a:rPr>
              <a:t>Difficultés</a:t>
            </a:r>
            <a:endParaRPr lang="fr-FR" sz="2400" b="0" i="0" dirty="0" smtClean="0">
              <a:solidFill>
                <a:srgbClr val="595959"/>
              </a:solidFill>
              <a:latin typeface="Book Antiqua"/>
            </a:endParaRP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fr-FR" dirty="0" smtClean="0"/>
              <a:t>Fabrication du boitier  Peltier</a:t>
            </a:r>
            <a:endParaRPr lang="fr-FR" dirty="0"/>
          </a:p>
        </p:txBody>
      </p:sp>
      <p:pic>
        <p:nvPicPr>
          <p:cNvPr id="11" name="Marcador de contenido 8"/>
          <p:cNvPicPr>
            <a:picLocks noGrp="1" noChangeAspect="1"/>
          </p:cNvPicPr>
          <p:nvPr>
            <p:ph idx="1"/>
          </p:nvPr>
        </p:nvPicPr>
        <p:blipFill rotWithShape="1">
          <a:blip r:embed="rId2"/>
          <a:srcRect l="24585" t="19685" r="46977" b="29460"/>
          <a:stretch/>
        </p:blipFill>
        <p:spPr>
          <a:xfrm>
            <a:off x="4245944" y="2140427"/>
            <a:ext cx="3700111" cy="3720145"/>
          </a:xfrm>
          <a:prstGeom prst="rect">
            <a:avLst/>
          </a:prstGeom>
        </p:spPr>
      </p:pic>
    </p:spTree>
    <p:extLst>
      <p:ext uri="{BB962C8B-B14F-4D97-AF65-F5344CB8AC3E}">
        <p14:creationId xmlns:p14="http://schemas.microsoft.com/office/powerpoint/2010/main" val="261158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Difficultés</a:t>
            </a:r>
            <a:endParaRPr lang="fr-FR" dirty="0"/>
          </a:p>
        </p:txBody>
      </p:sp>
      <p:sp>
        <p:nvSpPr>
          <p:cNvPr id="3" name="Marcador de contenido 2"/>
          <p:cNvSpPr>
            <a:spLocks noGrp="1"/>
          </p:cNvSpPr>
          <p:nvPr>
            <p:ph idx="1"/>
          </p:nvPr>
        </p:nvSpPr>
        <p:spPr/>
        <p:txBody>
          <a:bodyPr anchor="ctr"/>
          <a:lstStyle/>
          <a:p>
            <a:pPr marL="0" indent="0" algn="ctr">
              <a:buNone/>
            </a:pPr>
            <a:r>
              <a:rPr lang="fr-FR" dirty="0" smtClean="0"/>
              <a:t>Envoie de donnés/mélange des donnés</a:t>
            </a:r>
          </a:p>
          <a:p>
            <a:pPr marL="0" indent="0" algn="ctr">
              <a:buNone/>
            </a:pPr>
            <a:r>
              <a:rPr lang="fr-FR" dirty="0" smtClean="0"/>
              <a:t>Les unités de la fabrication de la boîte du Peltier</a:t>
            </a:r>
          </a:p>
          <a:p>
            <a:pPr marL="0" indent="0" algn="ctr">
              <a:buNone/>
            </a:pPr>
            <a:r>
              <a:rPr lang="fr-FR" dirty="0" smtClean="0"/>
              <a:t>Connexion du Peltier</a:t>
            </a:r>
          </a:p>
        </p:txBody>
      </p:sp>
    </p:spTree>
    <p:extLst>
      <p:ext uri="{BB962C8B-B14F-4D97-AF65-F5344CB8AC3E}">
        <p14:creationId xmlns:p14="http://schemas.microsoft.com/office/powerpoint/2010/main" val="197329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fr-FR" dirty="0" smtClean="0"/>
              <a:t>Merci de votre attention</a:t>
            </a:r>
            <a:endParaRPr lang="fr-FR" dirty="0"/>
          </a:p>
        </p:txBody>
      </p:sp>
      <p:sp>
        <p:nvSpPr>
          <p:cNvPr id="5" name="Marcador de texto 4"/>
          <p:cNvSpPr>
            <a:spLocks noGrp="1"/>
          </p:cNvSpPr>
          <p:nvPr>
            <p:ph type="body" idx="1"/>
          </p:nvPr>
        </p:nvSpPr>
        <p:spPr/>
        <p:txBody>
          <a:bodyPr/>
          <a:lstStyle/>
          <a:p>
            <a:r>
              <a:rPr lang="fr-FR" dirty="0" smtClean="0"/>
              <a:t>Carlos Eduardo </a:t>
            </a:r>
            <a:r>
              <a:rPr lang="fr-FR" dirty="0" err="1" smtClean="0"/>
              <a:t>Rodríguez</a:t>
            </a:r>
            <a:r>
              <a:rPr lang="fr-FR" dirty="0" smtClean="0"/>
              <a:t> Zapata</a:t>
            </a:r>
            <a:endParaRPr lang="fr-FR" dirty="0"/>
          </a:p>
        </p:txBody>
      </p:sp>
    </p:spTree>
    <p:extLst>
      <p:ext uri="{BB962C8B-B14F-4D97-AF65-F5344CB8AC3E}">
        <p14:creationId xmlns:p14="http://schemas.microsoft.com/office/powerpoint/2010/main" val="46969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defTabSz="914400">
              <a:lnSpc>
                <a:spcPct val="90000"/>
              </a:lnSpc>
              <a:spcBef>
                <a:spcPts val="0"/>
              </a:spcBef>
              <a:buNone/>
            </a:pPr>
            <a:r>
              <a:rPr lang="fr-FR" dirty="0" smtClean="0"/>
              <a:t>Objectif</a:t>
            </a:r>
            <a:endParaRPr lang="fr-FR" dirty="0"/>
          </a:p>
        </p:txBody>
      </p:sp>
      <p:sp>
        <p:nvSpPr>
          <p:cNvPr id="3" name="Marcador de contenido 2"/>
          <p:cNvSpPr>
            <a:spLocks noGrp="1"/>
          </p:cNvSpPr>
          <p:nvPr>
            <p:ph idx="1"/>
          </p:nvPr>
        </p:nvSpPr>
        <p:spPr/>
        <p:txBody>
          <a:bodyPr anchor="ctr"/>
          <a:lstStyle/>
          <a:p>
            <a:pPr marL="0" indent="0" algn="ctr">
              <a:buNone/>
            </a:pPr>
            <a:r>
              <a:rPr lang="fr-FR" dirty="0" smtClean="0"/>
              <a:t>Le projet a par objectif faire de la domotique pour pouvoir commander certains tâches depuis le téléphone portable, on pourra faire le control de la lumière, de la température et au même temps mesure ce qui produit le Peltier.</a:t>
            </a:r>
            <a:endParaRPr lang="fr-FR" dirty="0"/>
          </a:p>
        </p:txBody>
      </p:sp>
    </p:spTree>
    <p:extLst>
      <p:ext uri="{BB962C8B-B14F-4D97-AF65-F5344CB8AC3E}">
        <p14:creationId xmlns:p14="http://schemas.microsoft.com/office/powerpoint/2010/main" val="35742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defTabSz="914400">
              <a:lnSpc>
                <a:spcPct val="90000"/>
              </a:lnSpc>
              <a:spcBef>
                <a:spcPts val="0"/>
              </a:spcBef>
              <a:buNone/>
            </a:pPr>
            <a:r>
              <a:rPr lang="fr-FR" dirty="0" smtClean="0"/>
              <a:t>Matériel</a:t>
            </a:r>
            <a:endParaRPr lang="fr-FR" dirty="0"/>
          </a:p>
        </p:txBody>
      </p:sp>
      <p:sp>
        <p:nvSpPr>
          <p:cNvPr id="3" name="Marcador de posición de contenido 2"/>
          <p:cNvSpPr>
            <a:spLocks noGrp="1"/>
          </p:cNvSpPr>
          <p:nvPr>
            <p:ph sz="half" idx="1"/>
          </p:nvPr>
        </p:nvSpPr>
        <p:spPr/>
        <p:txBody>
          <a:bodyPr anchor="t">
            <a:normAutofit/>
          </a:bodyPr>
          <a:lstStyle/>
          <a:p>
            <a:pPr marL="274320" indent="-274320" algn="l" defTabSz="914400">
              <a:lnSpc>
                <a:spcPct val="90000"/>
              </a:lnSpc>
              <a:spcBef>
                <a:spcPts val="1800"/>
              </a:spcBef>
              <a:buClr>
                <a:srgbClr val="595959"/>
              </a:buClr>
              <a:buFont typeface="Arial"/>
              <a:buChar char="•"/>
            </a:pPr>
            <a:r>
              <a:rPr lang="fr-FR" dirty="0" smtClean="0"/>
              <a:t>Cellule Peltier</a:t>
            </a:r>
          </a:p>
          <a:p>
            <a:pPr marL="274320" indent="-274320" algn="l" defTabSz="914400">
              <a:lnSpc>
                <a:spcPct val="90000"/>
              </a:lnSpc>
              <a:spcBef>
                <a:spcPts val="1800"/>
              </a:spcBef>
              <a:buClr>
                <a:srgbClr val="595959"/>
              </a:buClr>
              <a:buFont typeface="Arial"/>
              <a:buChar char="•"/>
            </a:pPr>
            <a:r>
              <a:rPr lang="fr-FR" dirty="0" smtClean="0"/>
              <a:t>Driver</a:t>
            </a:r>
          </a:p>
          <a:p>
            <a:pPr marL="274320" indent="-274320" algn="l" defTabSz="914400">
              <a:lnSpc>
                <a:spcPct val="90000"/>
              </a:lnSpc>
              <a:spcBef>
                <a:spcPts val="1800"/>
              </a:spcBef>
              <a:buClr>
                <a:srgbClr val="595959"/>
              </a:buClr>
              <a:buFont typeface="Arial"/>
              <a:buChar char="•"/>
            </a:pPr>
            <a:r>
              <a:rPr lang="fr-FR" dirty="0" smtClean="0"/>
              <a:t>Des dissipateurs</a:t>
            </a:r>
          </a:p>
          <a:p>
            <a:pPr marL="274320" indent="-274320" algn="l" defTabSz="914400">
              <a:lnSpc>
                <a:spcPct val="90000"/>
              </a:lnSpc>
              <a:spcBef>
                <a:spcPts val="1800"/>
              </a:spcBef>
              <a:buClr>
                <a:srgbClr val="595959"/>
              </a:buClr>
              <a:buFont typeface="Arial"/>
              <a:buChar char="•"/>
            </a:pPr>
            <a:r>
              <a:rPr lang="fr-FR" dirty="0" smtClean="0"/>
              <a:t>Bluetooth HC-07</a:t>
            </a:r>
          </a:p>
          <a:p>
            <a:pPr marL="274320" indent="-274320" algn="l" defTabSz="914400">
              <a:lnSpc>
                <a:spcPct val="90000"/>
              </a:lnSpc>
              <a:spcBef>
                <a:spcPts val="1800"/>
              </a:spcBef>
              <a:buClr>
                <a:srgbClr val="595959"/>
              </a:buClr>
              <a:buFont typeface="Arial"/>
              <a:buChar char="•"/>
            </a:pPr>
            <a:r>
              <a:rPr lang="fr-FR" dirty="0" smtClean="0"/>
              <a:t>Téléphone Android</a:t>
            </a:r>
          </a:p>
          <a:p>
            <a:pPr marL="274320" indent="-274320" algn="l" defTabSz="914400">
              <a:lnSpc>
                <a:spcPct val="90000"/>
              </a:lnSpc>
              <a:spcBef>
                <a:spcPts val="1800"/>
              </a:spcBef>
              <a:buClr>
                <a:srgbClr val="595959"/>
              </a:buClr>
              <a:buFont typeface="Arial"/>
              <a:buChar char="•"/>
            </a:pPr>
            <a:r>
              <a:rPr lang="fr-FR" dirty="0" smtClean="0"/>
              <a:t>Capteur LM 355</a:t>
            </a:r>
          </a:p>
          <a:p>
            <a:pPr marL="274320" indent="-274320" algn="l" defTabSz="914400">
              <a:lnSpc>
                <a:spcPct val="90000"/>
              </a:lnSpc>
              <a:spcBef>
                <a:spcPts val="1800"/>
              </a:spcBef>
              <a:buClr>
                <a:srgbClr val="595959"/>
              </a:buClr>
              <a:buFont typeface="Arial"/>
              <a:buChar char="•"/>
            </a:pPr>
            <a:r>
              <a:rPr lang="fr-FR" dirty="0" smtClean="0"/>
              <a:t>Résistors</a:t>
            </a:r>
          </a:p>
          <a:p>
            <a:pPr marL="274320" indent="-274320" algn="l" defTabSz="914400">
              <a:lnSpc>
                <a:spcPct val="90000"/>
              </a:lnSpc>
              <a:spcBef>
                <a:spcPts val="1800"/>
              </a:spcBef>
              <a:buClr>
                <a:srgbClr val="595959"/>
              </a:buClr>
              <a:buFont typeface="Arial"/>
              <a:buChar char="•"/>
            </a:pPr>
            <a:r>
              <a:rPr lang="fr-FR" dirty="0" smtClean="0"/>
              <a:t>Arduino</a:t>
            </a:r>
          </a:p>
          <a:p>
            <a:pPr marL="274320" indent="-274320" algn="l" defTabSz="914400">
              <a:lnSpc>
                <a:spcPct val="90000"/>
              </a:lnSpc>
              <a:spcBef>
                <a:spcPts val="1800"/>
              </a:spcBef>
              <a:buClr>
                <a:srgbClr val="595959"/>
              </a:buClr>
              <a:buFont typeface="Arial"/>
              <a:buChar char="•"/>
            </a:pPr>
            <a:endParaRPr lang="fr-FR" dirty="0" smtClean="0"/>
          </a:p>
        </p:txBody>
      </p:sp>
    </p:spTree>
    <p:extLst>
      <p:ext uri="{BB962C8B-B14F-4D97-AF65-F5344CB8AC3E}">
        <p14:creationId xmlns:p14="http://schemas.microsoft.com/office/powerpoint/2010/main" val="421385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defTabSz="914400">
              <a:lnSpc>
                <a:spcPct val="90000"/>
              </a:lnSpc>
              <a:spcBef>
                <a:spcPts val="0"/>
              </a:spcBef>
              <a:buNone/>
            </a:pPr>
            <a:r>
              <a:rPr lang="fr-FR" dirty="0" smtClean="0"/>
              <a:t>Logiciel</a:t>
            </a:r>
            <a:endParaRPr lang="fr-FR" dirty="0"/>
          </a:p>
        </p:txBody>
      </p:sp>
      <p:sp>
        <p:nvSpPr>
          <p:cNvPr id="3" name="Marcador de contenido 2"/>
          <p:cNvSpPr>
            <a:spLocks noGrp="1"/>
          </p:cNvSpPr>
          <p:nvPr>
            <p:ph idx="1"/>
          </p:nvPr>
        </p:nvSpPr>
        <p:spPr/>
        <p:txBody>
          <a:bodyPr anchor="ctr"/>
          <a:lstStyle/>
          <a:p>
            <a:r>
              <a:rPr lang="fr-FR" dirty="0" smtClean="0"/>
              <a:t>Sketchup</a:t>
            </a:r>
          </a:p>
          <a:p>
            <a:r>
              <a:rPr lang="fr-FR" dirty="0" smtClean="0"/>
              <a:t>Arduino</a:t>
            </a:r>
          </a:p>
          <a:p>
            <a:r>
              <a:rPr lang="fr-FR" dirty="0" smtClean="0"/>
              <a:t>MIT App Inventor</a:t>
            </a:r>
          </a:p>
        </p:txBody>
      </p:sp>
    </p:spTree>
    <p:extLst>
      <p:ext uri="{BB962C8B-B14F-4D97-AF65-F5344CB8AC3E}">
        <p14:creationId xmlns:p14="http://schemas.microsoft.com/office/powerpoint/2010/main" val="311214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Android</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Ecran</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Code</a:t>
            </a:r>
            <a:endParaRPr lang="fr-FR" dirty="0"/>
          </a:p>
        </p:txBody>
      </p:sp>
      <p:pic>
        <p:nvPicPr>
          <p:cNvPr id="10" name="Marcador de contenido 7"/>
          <p:cNvPicPr>
            <a:picLocks noGrp="1" noChangeAspect="1"/>
          </p:cNvPicPr>
          <p:nvPr>
            <p:ph sz="half" idx="2"/>
          </p:nvPr>
        </p:nvPicPr>
        <p:blipFill rotWithShape="1">
          <a:blip r:embed="rId2"/>
          <a:srcRect l="29848" t="15919" r="45476" b="18479"/>
          <a:stretch/>
        </p:blipFill>
        <p:spPr>
          <a:xfrm>
            <a:off x="1295400" y="2676525"/>
            <a:ext cx="2319601" cy="3467100"/>
          </a:xfrm>
          <a:prstGeom prst="rect">
            <a:avLst/>
          </a:prstGeom>
        </p:spPr>
      </p:pic>
      <p:pic>
        <p:nvPicPr>
          <p:cNvPr id="13" name="Marcador de contenido 10"/>
          <p:cNvPicPr>
            <a:picLocks noGrp="1" noChangeAspect="1"/>
          </p:cNvPicPr>
          <p:nvPr>
            <p:ph sz="quarter" idx="4"/>
          </p:nvPr>
        </p:nvPicPr>
        <p:blipFill rotWithShape="1">
          <a:blip r:embed="rId3"/>
          <a:srcRect l="41927" t="25159" r="11839" b="62829"/>
          <a:stretch/>
        </p:blipFill>
        <p:spPr>
          <a:xfrm>
            <a:off x="4828309" y="2676525"/>
            <a:ext cx="4572000" cy="667837"/>
          </a:xfrm>
          <a:prstGeom prst="rect">
            <a:avLst/>
          </a:prstGeom>
        </p:spPr>
      </p:pic>
      <p:pic>
        <p:nvPicPr>
          <p:cNvPr id="14" name="Imagen 13"/>
          <p:cNvPicPr>
            <a:picLocks noChangeAspect="1"/>
          </p:cNvPicPr>
          <p:nvPr/>
        </p:nvPicPr>
        <p:blipFill rotWithShape="1">
          <a:blip r:embed="rId4"/>
          <a:srcRect l="41390" t="25690" r="17903" b="18466"/>
          <a:stretch/>
        </p:blipFill>
        <p:spPr>
          <a:xfrm>
            <a:off x="4828309" y="3344362"/>
            <a:ext cx="3538847" cy="2729514"/>
          </a:xfrm>
          <a:prstGeom prst="rect">
            <a:avLst/>
          </a:prstGeom>
        </p:spPr>
      </p:pic>
      <p:pic>
        <p:nvPicPr>
          <p:cNvPr id="15" name="Imagen 14"/>
          <p:cNvPicPr>
            <a:picLocks noChangeAspect="1"/>
          </p:cNvPicPr>
          <p:nvPr/>
        </p:nvPicPr>
        <p:blipFill rotWithShape="1">
          <a:blip r:embed="rId5"/>
          <a:srcRect l="37466" t="23580" r="29768" b="15381"/>
          <a:stretch/>
        </p:blipFill>
        <p:spPr>
          <a:xfrm>
            <a:off x="8455231" y="3344361"/>
            <a:ext cx="2671948" cy="2798475"/>
          </a:xfrm>
          <a:prstGeom prst="rect">
            <a:avLst/>
          </a:prstGeom>
        </p:spPr>
      </p:pic>
    </p:spTree>
    <p:extLst>
      <p:ext uri="{BB962C8B-B14F-4D97-AF65-F5344CB8AC3E}">
        <p14:creationId xmlns:p14="http://schemas.microsoft.com/office/powerpoint/2010/main" val="35173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Android</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Ecran</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Code</a:t>
            </a:r>
            <a:endParaRPr lang="fr-FR" dirty="0"/>
          </a:p>
        </p:txBody>
      </p:sp>
      <p:pic>
        <p:nvPicPr>
          <p:cNvPr id="4" name="Marcador de contenido 3"/>
          <p:cNvPicPr>
            <a:picLocks noGrp="1" noChangeAspect="1"/>
          </p:cNvPicPr>
          <p:nvPr>
            <p:ph sz="half" idx="2"/>
          </p:nvPr>
        </p:nvPicPr>
        <p:blipFill rotWithShape="1">
          <a:blip r:embed="rId2"/>
          <a:srcRect l="30888" t="18691" r="45736" b="19865"/>
          <a:stretch/>
        </p:blipFill>
        <p:spPr>
          <a:xfrm>
            <a:off x="1295400" y="2676525"/>
            <a:ext cx="2290948" cy="3385515"/>
          </a:xfrm>
          <a:prstGeom prst="rect">
            <a:avLst/>
          </a:prstGeom>
        </p:spPr>
      </p:pic>
      <p:pic>
        <p:nvPicPr>
          <p:cNvPr id="17" name="Marcador de contenido 7"/>
          <p:cNvPicPr>
            <a:picLocks noGrp="1" noChangeAspect="1"/>
          </p:cNvPicPr>
          <p:nvPr>
            <p:ph sz="quarter" idx="4"/>
          </p:nvPr>
        </p:nvPicPr>
        <p:blipFill rotWithShape="1">
          <a:blip r:embed="rId3"/>
          <a:srcRect l="21147" t="24697" r="38829" b="10625"/>
          <a:stretch/>
        </p:blipFill>
        <p:spPr>
          <a:xfrm>
            <a:off x="4492255" y="2676525"/>
            <a:ext cx="3816100" cy="3467100"/>
          </a:xfrm>
          <a:prstGeom prst="rect">
            <a:avLst/>
          </a:prstGeom>
        </p:spPr>
      </p:pic>
      <p:pic>
        <p:nvPicPr>
          <p:cNvPr id="18" name="Marcador de contenido 7"/>
          <p:cNvPicPr>
            <a:picLocks noChangeAspect="1"/>
          </p:cNvPicPr>
          <p:nvPr/>
        </p:nvPicPr>
        <p:blipFill rotWithShape="1">
          <a:blip r:embed="rId3"/>
          <a:srcRect l="61905" t="24697" r="4171" b="10625"/>
          <a:stretch/>
        </p:blipFill>
        <p:spPr>
          <a:xfrm>
            <a:off x="8308355" y="2676524"/>
            <a:ext cx="3234461" cy="3467101"/>
          </a:xfrm>
          <a:prstGeom prst="rect">
            <a:avLst/>
          </a:prstGeom>
        </p:spPr>
      </p:pic>
    </p:spTree>
    <p:extLst>
      <p:ext uri="{BB962C8B-B14F-4D97-AF65-F5344CB8AC3E}">
        <p14:creationId xmlns:p14="http://schemas.microsoft.com/office/powerpoint/2010/main" val="381532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Android</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Ecran</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Code</a:t>
            </a:r>
            <a:endParaRPr lang="fr-FR" dirty="0"/>
          </a:p>
        </p:txBody>
      </p:sp>
      <p:pic>
        <p:nvPicPr>
          <p:cNvPr id="10" name="Marcador de contenido 7"/>
          <p:cNvPicPr>
            <a:picLocks noGrp="1" noChangeAspect="1"/>
          </p:cNvPicPr>
          <p:nvPr>
            <p:ph sz="half" idx="2"/>
          </p:nvPr>
        </p:nvPicPr>
        <p:blipFill rotWithShape="1">
          <a:blip r:embed="rId2"/>
          <a:srcRect l="30628" t="14533" r="45216" b="24485"/>
          <a:stretch/>
        </p:blipFill>
        <p:spPr>
          <a:xfrm>
            <a:off x="2360025" y="2705100"/>
            <a:ext cx="2442750" cy="3467100"/>
          </a:xfrm>
          <a:prstGeom prst="rect">
            <a:avLst/>
          </a:prstGeom>
        </p:spPr>
      </p:pic>
      <p:pic>
        <p:nvPicPr>
          <p:cNvPr id="13" name="Marcador de contenido 10"/>
          <p:cNvPicPr>
            <a:picLocks noGrp="1" noChangeAspect="1"/>
          </p:cNvPicPr>
          <p:nvPr>
            <p:ph sz="quarter" idx="4"/>
          </p:nvPr>
        </p:nvPicPr>
        <p:blipFill rotWithShape="1">
          <a:blip r:embed="rId3"/>
          <a:srcRect l="20368" t="33474" r="46904" b="18479"/>
          <a:stretch/>
        </p:blipFill>
        <p:spPr>
          <a:xfrm>
            <a:off x="6510311" y="2705100"/>
            <a:ext cx="4200577" cy="3467100"/>
          </a:xfrm>
          <a:prstGeom prst="rect">
            <a:avLst/>
          </a:prstGeom>
        </p:spPr>
      </p:pic>
    </p:spTree>
    <p:extLst>
      <p:ext uri="{BB962C8B-B14F-4D97-AF65-F5344CB8AC3E}">
        <p14:creationId xmlns:p14="http://schemas.microsoft.com/office/powerpoint/2010/main" val="34073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dirty="0" smtClean="0"/>
              <a:t>Programmation Android</a:t>
            </a:r>
            <a:endParaRPr lang="fr-FR" dirty="0"/>
          </a:p>
        </p:txBody>
      </p:sp>
      <p:sp>
        <p:nvSpPr>
          <p:cNvPr id="5" name="Marcador de texto 4"/>
          <p:cNvSpPr>
            <a:spLocks noGrp="1"/>
          </p:cNvSpPr>
          <p:nvPr>
            <p:ph type="body" sz="quarter" idx="3"/>
          </p:nvPr>
        </p:nvSpPr>
        <p:spPr>
          <a:xfrm>
            <a:off x="1301352" y="1828800"/>
            <a:ext cx="4572000" cy="847725"/>
          </a:xfrm>
        </p:spPr>
        <p:txBody>
          <a:bodyPr/>
          <a:lstStyle/>
          <a:p>
            <a:r>
              <a:rPr lang="fr-FR" dirty="0" smtClean="0"/>
              <a:t>Ecran</a:t>
            </a:r>
            <a:endParaRPr lang="fr-FR" dirty="0"/>
          </a:p>
        </p:txBody>
      </p:sp>
      <p:sp>
        <p:nvSpPr>
          <p:cNvPr id="7" name="Marcador de texto 4"/>
          <p:cNvSpPr>
            <a:spLocks noGrp="1"/>
          </p:cNvSpPr>
          <p:nvPr>
            <p:ph type="body" sz="quarter" idx="3"/>
          </p:nvPr>
        </p:nvSpPr>
        <p:spPr>
          <a:xfrm>
            <a:off x="6324600" y="1828800"/>
            <a:ext cx="4572000" cy="847725"/>
          </a:xfrm>
        </p:spPr>
        <p:txBody>
          <a:bodyPr/>
          <a:lstStyle/>
          <a:p>
            <a:r>
              <a:rPr lang="fr-FR" dirty="0" smtClean="0"/>
              <a:t>Code</a:t>
            </a:r>
            <a:endParaRPr lang="fr-FR" dirty="0"/>
          </a:p>
        </p:txBody>
      </p:sp>
      <p:pic>
        <p:nvPicPr>
          <p:cNvPr id="11" name="Marcador de contenido 3"/>
          <p:cNvPicPr>
            <a:picLocks noGrp="1" noChangeAspect="1"/>
          </p:cNvPicPr>
          <p:nvPr>
            <p:ph sz="half" idx="2"/>
          </p:nvPr>
        </p:nvPicPr>
        <p:blipFill rotWithShape="1">
          <a:blip r:embed="rId2"/>
          <a:srcRect l="30888" t="14072" r="45216" b="24022"/>
          <a:stretch/>
        </p:blipFill>
        <p:spPr>
          <a:xfrm>
            <a:off x="1295400" y="2676525"/>
            <a:ext cx="2380390" cy="3467100"/>
          </a:xfrm>
          <a:prstGeom prst="rect">
            <a:avLst/>
          </a:prstGeom>
        </p:spPr>
      </p:pic>
      <p:pic>
        <p:nvPicPr>
          <p:cNvPr id="13" name="Marcador de contenido 8"/>
          <p:cNvPicPr>
            <a:picLocks noGrp="1" noChangeAspect="1"/>
          </p:cNvPicPr>
          <p:nvPr>
            <p:ph sz="quarter" idx="4"/>
          </p:nvPr>
        </p:nvPicPr>
        <p:blipFill rotWithShape="1">
          <a:blip r:embed="rId3"/>
          <a:srcRect l="16472" t="26083" r="53398" b="38345"/>
          <a:stretch/>
        </p:blipFill>
        <p:spPr>
          <a:xfrm>
            <a:off x="3893778" y="2676525"/>
            <a:ext cx="3920259" cy="2602163"/>
          </a:xfrm>
          <a:prstGeom prst="rect">
            <a:avLst/>
          </a:prstGeom>
        </p:spPr>
      </p:pic>
      <p:pic>
        <p:nvPicPr>
          <p:cNvPr id="14" name="Imagen 13"/>
          <p:cNvPicPr>
            <a:picLocks noChangeAspect="1"/>
          </p:cNvPicPr>
          <p:nvPr/>
        </p:nvPicPr>
        <p:blipFill rotWithShape="1">
          <a:blip r:embed="rId4"/>
          <a:srcRect l="16382" t="33806" r="54047" b="30966"/>
          <a:stretch/>
        </p:blipFill>
        <p:spPr>
          <a:xfrm>
            <a:off x="8051470" y="2676525"/>
            <a:ext cx="3847605" cy="2576946"/>
          </a:xfrm>
          <a:prstGeom prst="rect">
            <a:avLst/>
          </a:prstGeom>
        </p:spPr>
      </p:pic>
    </p:spTree>
    <p:extLst>
      <p:ext uri="{BB962C8B-B14F-4D97-AF65-F5344CB8AC3E}">
        <p14:creationId xmlns:p14="http://schemas.microsoft.com/office/powerpoint/2010/main" val="428062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esDirection_16x9_TP103431346" id="{7967F6BA-A0E9-4090-803B-5E1B26E67236}" vid="{D2858717-EA9D-40E4-B182-4BE6C8B5EBEC}"/>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0D23229-ACB3-4158-AD37-197CF91833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dirección del negocio (pantalla panorámica)</Template>
  <TotalTime>0</TotalTime>
  <Words>325</Words>
  <Application>Microsoft Office PowerPoint</Application>
  <PresentationFormat>Grand écran</PresentationFormat>
  <Paragraphs>97</Paragraphs>
  <Slides>22</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22</vt:i4>
      </vt:variant>
    </vt:vector>
  </HeadingPairs>
  <TitlesOfParts>
    <vt:vector size="25" baseType="lpstr">
      <vt:lpstr>Arial</vt:lpstr>
      <vt:lpstr>Book Antiqua</vt:lpstr>
      <vt:lpstr>Sales Direction 16X9</vt:lpstr>
      <vt:lpstr>Projet Domotique</vt:lpstr>
      <vt:lpstr>Index</vt:lpstr>
      <vt:lpstr>Objectif</vt:lpstr>
      <vt:lpstr>Matériel</vt:lpstr>
      <vt:lpstr>Logiciel</vt:lpstr>
      <vt:lpstr>Programmation Android</vt:lpstr>
      <vt:lpstr>Programmation Android</vt:lpstr>
      <vt:lpstr>Programmation Android</vt:lpstr>
      <vt:lpstr>Programmation Android</vt:lpstr>
      <vt:lpstr>Programmation Android</vt:lpstr>
      <vt:lpstr>Programmation Android</vt:lpstr>
      <vt:lpstr>Programmation Android</vt:lpstr>
      <vt:lpstr>Programmation Arduino</vt:lpstr>
      <vt:lpstr>Programmation Arduino</vt:lpstr>
      <vt:lpstr>Programmation Arduino</vt:lpstr>
      <vt:lpstr>Programmation Arduino</vt:lpstr>
      <vt:lpstr>Connexion BT</vt:lpstr>
      <vt:lpstr>Connexion Peltier</vt:lpstr>
      <vt:lpstr>Connexion LM 355</vt:lpstr>
      <vt:lpstr>Fabrication du boitier  Peltier</vt:lpstr>
      <vt:lpstr>Difficultés</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2017-04-04T19:43:07Z</dcterms:created>
  <dcterms:modified xsi:type="dcterms:W3CDTF">2017-04-05T09:59:03Z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TC034313749991</vt:lpwstr>
  </property>
</Properties>
</file>